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2" r:id="rId3"/>
    <p:sldId id="263" r:id="rId4"/>
    <p:sldId id="264" r:id="rId5"/>
    <p:sldId id="265" r:id="rId6"/>
    <p:sldId id="266" r:id="rId7"/>
    <p:sldId id="267" r:id="rId8"/>
    <p:sldId id="268" r:id="rId9"/>
  </p:sldIdLst>
  <p:sldSz cx="14630400" cy="8229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B4D"/>
    <a:srgbClr val="FEF1D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90"/>
    <p:restoredTop sz="96327"/>
  </p:normalViewPr>
  <p:slideViewPr>
    <p:cSldViewPr snapToGrid="0" snapToObjects="1">
      <p:cViewPr>
        <p:scale>
          <a:sx n="78" d="100"/>
          <a:sy n="78" d="100"/>
        </p:scale>
        <p:origin x="696" y="920"/>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346836"/>
            <a:ext cx="10972800" cy="2865120"/>
          </a:xfrm>
        </p:spPr>
        <p:txBody>
          <a:bodyPr anchor="b"/>
          <a:lstStyle>
            <a:lvl1pPr algn="ctr">
              <a:defRPr sz="7200"/>
            </a:lvl1pPr>
          </a:lstStyle>
          <a:p>
            <a:r>
              <a:rPr lang="en-US"/>
              <a:t>Click to edit Master title style</a:t>
            </a:r>
            <a:endParaRPr lang="en-US" dirty="0"/>
          </a:p>
        </p:txBody>
      </p:sp>
      <p:sp>
        <p:nvSpPr>
          <p:cNvPr id="3" name="Subtitle 2"/>
          <p:cNvSpPr>
            <a:spLocks noGrp="1"/>
          </p:cNvSpPr>
          <p:nvPr>
            <p:ph type="subTitle" idx="1"/>
          </p:nvPr>
        </p:nvSpPr>
        <p:spPr>
          <a:xfrm>
            <a:off x="1828800" y="4322446"/>
            <a:ext cx="10972800" cy="1986914"/>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FABABC-4F33-E041-BC8D-64DBA05E2CCD}" type="datetimeFigureOut">
              <a:rPr lang="en-US" smtClean="0"/>
              <a:t>6/3/22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188025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FABABC-4F33-E041-BC8D-64DBA05E2CCD}" type="datetimeFigureOut">
              <a:rPr lang="en-US" smtClean="0"/>
              <a:t>6/3/22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3736354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69880" y="438150"/>
            <a:ext cx="3154680" cy="697420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05840" y="438150"/>
            <a:ext cx="9281160" cy="697420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FABABC-4F33-E041-BC8D-64DBA05E2CCD}" type="datetimeFigureOut">
              <a:rPr lang="en-US" smtClean="0"/>
              <a:t>6/3/22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2891692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FABABC-4F33-E041-BC8D-64DBA05E2CCD}" type="datetimeFigureOut">
              <a:rPr lang="en-US" smtClean="0"/>
              <a:t>6/3/22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684002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8220" y="2051686"/>
            <a:ext cx="12618720" cy="3423284"/>
          </a:xfrm>
        </p:spPr>
        <p:txBody>
          <a:bodyPr anchor="b"/>
          <a:lstStyle>
            <a:lvl1pPr>
              <a:defRPr sz="7200"/>
            </a:lvl1pPr>
          </a:lstStyle>
          <a:p>
            <a:r>
              <a:rPr lang="en-US"/>
              <a:t>Click to edit Master title style</a:t>
            </a:r>
            <a:endParaRPr lang="en-US" dirty="0"/>
          </a:p>
        </p:txBody>
      </p:sp>
      <p:sp>
        <p:nvSpPr>
          <p:cNvPr id="3" name="Text Placeholder 2"/>
          <p:cNvSpPr>
            <a:spLocks noGrp="1"/>
          </p:cNvSpPr>
          <p:nvPr>
            <p:ph type="body" idx="1"/>
          </p:nvPr>
        </p:nvSpPr>
        <p:spPr>
          <a:xfrm>
            <a:off x="998220" y="5507356"/>
            <a:ext cx="12618720" cy="1800224"/>
          </a:xfrm>
        </p:spPr>
        <p:txBody>
          <a:bodyPr/>
          <a:lstStyle>
            <a:lvl1pPr marL="0" indent="0">
              <a:buNone/>
              <a:defRPr sz="2880">
                <a:solidFill>
                  <a:schemeClr val="tx1">
                    <a:tint val="75000"/>
                  </a:schemeClr>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FABABC-4F33-E041-BC8D-64DBA05E2CCD}" type="datetimeFigureOut">
              <a:rPr lang="en-US" smtClean="0"/>
              <a:t>6/3/22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808200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05840" y="2190750"/>
            <a:ext cx="6217920" cy="52216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406640" y="2190750"/>
            <a:ext cx="6217920" cy="52216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FABABC-4F33-E041-BC8D-64DBA05E2CCD}" type="datetimeFigureOut">
              <a:rPr lang="en-US" smtClean="0"/>
              <a:t>6/3/22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3184483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07746" y="438150"/>
            <a:ext cx="12618720" cy="159067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07746" y="2017396"/>
            <a:ext cx="6189344"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4" name="Content Placeholder 3"/>
          <p:cNvSpPr>
            <a:spLocks noGrp="1"/>
          </p:cNvSpPr>
          <p:nvPr>
            <p:ph sz="half" idx="2"/>
          </p:nvPr>
        </p:nvSpPr>
        <p:spPr>
          <a:xfrm>
            <a:off x="1007746" y="3006090"/>
            <a:ext cx="6189344" cy="44215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406640" y="2017396"/>
            <a:ext cx="6219826"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6" name="Content Placeholder 5"/>
          <p:cNvSpPr>
            <a:spLocks noGrp="1"/>
          </p:cNvSpPr>
          <p:nvPr>
            <p:ph sz="quarter" idx="4"/>
          </p:nvPr>
        </p:nvSpPr>
        <p:spPr>
          <a:xfrm>
            <a:off x="7406640" y="3006090"/>
            <a:ext cx="6219826" cy="44215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FABABC-4F33-E041-BC8D-64DBA05E2CCD}" type="datetimeFigureOut">
              <a:rPr lang="en-US" smtClean="0"/>
              <a:t>6/3/22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3749981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FABABC-4F33-E041-BC8D-64DBA05E2CCD}" type="datetimeFigureOut">
              <a:rPr lang="en-US" smtClean="0"/>
              <a:t>6/3/22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64344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FABABC-4F33-E041-BC8D-64DBA05E2CCD}" type="datetimeFigureOut">
              <a:rPr lang="en-US" smtClean="0"/>
              <a:t>6/3/22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2725269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a:t>Click to edit Master title style</a:t>
            </a:r>
            <a:endParaRPr lang="en-US" dirty="0"/>
          </a:p>
        </p:txBody>
      </p:sp>
      <p:sp>
        <p:nvSpPr>
          <p:cNvPr id="3" name="Content Placeholder 2"/>
          <p:cNvSpPr>
            <a:spLocks noGrp="1"/>
          </p:cNvSpPr>
          <p:nvPr>
            <p:ph idx="1"/>
          </p:nvPr>
        </p:nvSpPr>
        <p:spPr>
          <a:xfrm>
            <a:off x="6219826" y="1184911"/>
            <a:ext cx="7406640" cy="584835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04FABABC-4F33-E041-BC8D-64DBA05E2CCD}" type="datetimeFigureOut">
              <a:rPr lang="en-US" smtClean="0"/>
              <a:t>6/3/22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2177588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a:t>Click to edit Master title style</a:t>
            </a:r>
            <a:endParaRPr lang="en-US" dirty="0"/>
          </a:p>
        </p:txBody>
      </p:sp>
      <p:sp>
        <p:nvSpPr>
          <p:cNvPr id="3" name="Picture Placeholder 2"/>
          <p:cNvSpPr>
            <a:spLocks noGrp="1" noChangeAspect="1"/>
          </p:cNvSpPr>
          <p:nvPr>
            <p:ph type="pic" idx="1"/>
          </p:nvPr>
        </p:nvSpPr>
        <p:spPr>
          <a:xfrm>
            <a:off x="6219826" y="1184911"/>
            <a:ext cx="7406640" cy="5848350"/>
          </a:xfrm>
        </p:spPr>
        <p:txBody>
          <a:bodyPr anchor="t"/>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en-US"/>
              <a:t>Click icon to add picture</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04FABABC-4F33-E041-BC8D-64DBA05E2CCD}" type="datetimeFigureOut">
              <a:rPr lang="en-US" smtClean="0"/>
              <a:t>6/3/22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9B4DE-2C99-D14C-8818-9925BC9F6851}" type="slidenum">
              <a:rPr lang="en-US" smtClean="0"/>
              <a:t>‹#›</a:t>
            </a:fld>
            <a:endParaRPr lang="en-US"/>
          </a:p>
        </p:txBody>
      </p:sp>
    </p:spTree>
    <p:extLst>
      <p:ext uri="{BB962C8B-B14F-4D97-AF65-F5344CB8AC3E}">
        <p14:creationId xmlns:p14="http://schemas.microsoft.com/office/powerpoint/2010/main" val="379735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5840" y="438150"/>
            <a:ext cx="12618720" cy="159067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05840" y="2190750"/>
            <a:ext cx="12618720" cy="52216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05840" y="7627621"/>
            <a:ext cx="3291840" cy="438150"/>
          </a:xfrm>
          <a:prstGeom prst="rect">
            <a:avLst/>
          </a:prstGeom>
        </p:spPr>
        <p:txBody>
          <a:bodyPr vert="horz" lIns="91440" tIns="45720" rIns="91440" bIns="45720" rtlCol="0" anchor="ctr"/>
          <a:lstStyle>
            <a:lvl1pPr algn="l">
              <a:defRPr sz="1440">
                <a:solidFill>
                  <a:schemeClr val="tx1">
                    <a:tint val="75000"/>
                  </a:schemeClr>
                </a:solidFill>
              </a:defRPr>
            </a:lvl1pPr>
          </a:lstStyle>
          <a:p>
            <a:fld id="{04FABABC-4F33-E041-BC8D-64DBA05E2CCD}" type="datetimeFigureOut">
              <a:rPr lang="en-US" smtClean="0"/>
              <a:t>6/3/22</a:t>
            </a:fld>
            <a:endParaRPr lang="en-US"/>
          </a:p>
        </p:txBody>
      </p:sp>
      <p:sp>
        <p:nvSpPr>
          <p:cNvPr id="5" name="Footer Placeholder 4"/>
          <p:cNvSpPr>
            <a:spLocks noGrp="1"/>
          </p:cNvSpPr>
          <p:nvPr>
            <p:ph type="ftr" sz="quarter" idx="3"/>
          </p:nvPr>
        </p:nvSpPr>
        <p:spPr>
          <a:xfrm>
            <a:off x="4846320" y="7627621"/>
            <a:ext cx="4937760" cy="43815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332720" y="7627621"/>
            <a:ext cx="3291840" cy="438150"/>
          </a:xfrm>
          <a:prstGeom prst="rect">
            <a:avLst/>
          </a:prstGeom>
        </p:spPr>
        <p:txBody>
          <a:bodyPr vert="horz" lIns="91440" tIns="45720" rIns="91440" bIns="45720" rtlCol="0" anchor="ctr"/>
          <a:lstStyle>
            <a:lvl1pPr algn="r">
              <a:defRPr sz="1440">
                <a:solidFill>
                  <a:schemeClr val="tx1">
                    <a:tint val="75000"/>
                  </a:schemeClr>
                </a:solidFill>
              </a:defRPr>
            </a:lvl1pPr>
          </a:lstStyle>
          <a:p>
            <a:fld id="{E2F9B4DE-2C99-D14C-8818-9925BC9F6851}" type="slidenum">
              <a:rPr lang="en-US" smtClean="0"/>
              <a:t>‹#›</a:t>
            </a:fld>
            <a:endParaRPr lang="en-US"/>
          </a:p>
        </p:txBody>
      </p:sp>
    </p:spTree>
    <p:extLst>
      <p:ext uri="{BB962C8B-B14F-4D97-AF65-F5344CB8AC3E}">
        <p14:creationId xmlns:p14="http://schemas.microsoft.com/office/powerpoint/2010/main" val="10804018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7864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Logo&#10;&#10;Description automatically generated with medium confidence">
            <a:extLst>
              <a:ext uri="{FF2B5EF4-FFF2-40B4-BE49-F238E27FC236}">
                <a16:creationId xmlns:a16="http://schemas.microsoft.com/office/drawing/2014/main" id="{F47DA037-F434-3342-9DFB-E832AACF4A07}"/>
              </a:ext>
            </a:extLst>
          </p:cNvPr>
          <p:cNvPicPr/>
          <p:nvPr/>
        </p:nvPicPr>
        <p:blipFill>
          <a:blip r:embed="rId3"/>
          <a:stretch>
            <a:fillRect/>
          </a:stretch>
        </p:blipFill>
        <p:spPr>
          <a:xfrm>
            <a:off x="9268654" y="6989745"/>
            <a:ext cx="1692922" cy="883369"/>
          </a:xfrm>
          <a:prstGeom prst="rect">
            <a:avLst/>
          </a:prstGeom>
        </p:spPr>
      </p:pic>
      <p:sp>
        <p:nvSpPr>
          <p:cNvPr id="7" name="Text Box 13">
            <a:extLst>
              <a:ext uri="{FF2B5EF4-FFF2-40B4-BE49-F238E27FC236}">
                <a16:creationId xmlns:a16="http://schemas.microsoft.com/office/drawing/2014/main" id="{E1899330-E23B-9640-9E4A-9DA6F4C5B97B}"/>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 Box 12">
            <a:extLst>
              <a:ext uri="{FF2B5EF4-FFF2-40B4-BE49-F238E27FC236}">
                <a16:creationId xmlns:a16="http://schemas.microsoft.com/office/drawing/2014/main" id="{3B4B13C2-1033-144D-9267-5E4057851590}"/>
              </a:ext>
            </a:extLst>
          </p:cNvPr>
          <p:cNvSpPr txBox="1"/>
          <p:nvPr/>
        </p:nvSpPr>
        <p:spPr>
          <a:xfrm>
            <a:off x="6669779" y="728118"/>
            <a:ext cx="6931921" cy="11170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3200" b="1" cap="all" dirty="0">
                <a:solidFill>
                  <a:srgbClr val="953D95"/>
                </a:solidFill>
                <a:effectLst/>
                <a:latin typeface="Arial" panose="020B0604020202020204" pitchFamily="34" charset="0"/>
                <a:ea typeface="Cambria" panose="02040503050406030204" pitchFamily="18" charset="0"/>
              </a:rPr>
              <a:t>DREAM BIG AND BUILD YOUR OWN FAN-TASTY BREAKFAST</a:t>
            </a:r>
            <a:endParaRPr lang="en-US" sz="3200" dirty="0">
              <a:solidFill>
                <a:srgbClr val="000000"/>
              </a:solidFill>
              <a:effectLst/>
              <a:latin typeface="Times-Roman" pitchFamily="2" charset="0"/>
              <a:ea typeface="Cambria" panose="02040503050406030204" pitchFamily="18" charset="0"/>
            </a:endParaRPr>
          </a:p>
          <a:p>
            <a:pPr marL="0" marR="0" algn="ctr">
              <a:spcBef>
                <a:spcPts val="0"/>
              </a:spcBef>
              <a:spcAft>
                <a:spcPts val="0"/>
              </a:spcAft>
            </a:pP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p:txBody>
      </p:sp>
      <p:sp>
        <p:nvSpPr>
          <p:cNvPr id="9" name="Text Box 1">
            <a:extLst>
              <a:ext uri="{FF2B5EF4-FFF2-40B4-BE49-F238E27FC236}">
                <a16:creationId xmlns:a16="http://schemas.microsoft.com/office/drawing/2014/main" id="{B5E733ED-39E6-D146-8FAC-7F4D92E5B4D0}"/>
              </a:ext>
            </a:extLst>
          </p:cNvPr>
          <p:cNvSpPr txBox="1"/>
          <p:nvPr/>
        </p:nvSpPr>
        <p:spPr>
          <a:xfrm>
            <a:off x="6783774" y="1975757"/>
            <a:ext cx="6670969" cy="338001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20000"/>
              </a:lnSpc>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Join us at the [INSERT LOCATION] on [INSERT DAY/DATE] at [INSERT TIME]. Enjoy [INSERT MENU ITEMS HERE]</a:t>
            </a:r>
            <a:endParaRPr lang="en-US" sz="2400" dirty="0">
              <a:solidFill>
                <a:srgbClr val="000000"/>
              </a:solidFill>
              <a:effectLst/>
              <a:latin typeface="Times-Roman" pitchFamily="2" charset="0"/>
              <a:ea typeface="Cambria" panose="02040503050406030204" pitchFamily="18" charset="0"/>
            </a:endParaRPr>
          </a:p>
          <a:p>
            <a:pPr marL="0" marR="0">
              <a:lnSpc>
                <a:spcPct val="120000"/>
              </a:lnSpc>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Plus…</a:t>
            </a:r>
            <a:endParaRPr lang="en-US" sz="2400" dirty="0">
              <a:solidFill>
                <a:srgbClr val="000000"/>
              </a:solidFill>
              <a:effectLst/>
              <a:latin typeface="Times-Roman" pitchFamily="2" charset="0"/>
              <a:ea typeface="Cambria" panose="02040503050406030204" pitchFamily="18" charset="0"/>
            </a:endParaRPr>
          </a:p>
          <a:p>
            <a:pPr marL="0" marR="0">
              <a:lnSpc>
                <a:spcPct val="120000"/>
              </a:lnSpc>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[INSERT EVENT HIGHLIGHT HERE]</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libri Light" panose="020F0302020204030204" pitchFamily="34" charset="0"/>
                <a:ea typeface="Cambria" panose="02040503050406030204" pitchFamily="18" charset="0"/>
                <a:cs typeface="Times New Roman" panose="02020603050405020304" pitchFamily="18" charset="0"/>
              </a:rPr>
              <a:t>[INSERT EVENT HIGHLIGHT HERE]</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spTree>
    <p:extLst>
      <p:ext uri="{BB962C8B-B14F-4D97-AF65-F5344CB8AC3E}">
        <p14:creationId xmlns:p14="http://schemas.microsoft.com/office/powerpoint/2010/main" val="885132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Logo&#10;&#10;Description automatically generated with medium confidence">
            <a:extLst>
              <a:ext uri="{FF2B5EF4-FFF2-40B4-BE49-F238E27FC236}">
                <a16:creationId xmlns:a16="http://schemas.microsoft.com/office/drawing/2014/main" id="{352F570E-862F-E145-A606-3613AF0CE8EB}"/>
              </a:ext>
            </a:extLst>
          </p:cNvPr>
          <p:cNvPicPr/>
          <p:nvPr/>
        </p:nvPicPr>
        <p:blipFill>
          <a:blip r:embed="rId3"/>
          <a:stretch>
            <a:fillRect/>
          </a:stretch>
        </p:blipFill>
        <p:spPr>
          <a:xfrm>
            <a:off x="9268654" y="6989745"/>
            <a:ext cx="1692922" cy="883369"/>
          </a:xfrm>
          <a:prstGeom prst="rect">
            <a:avLst/>
          </a:prstGeom>
        </p:spPr>
      </p:pic>
      <p:sp>
        <p:nvSpPr>
          <p:cNvPr id="6" name="Text Box 13">
            <a:extLst>
              <a:ext uri="{FF2B5EF4-FFF2-40B4-BE49-F238E27FC236}">
                <a16:creationId xmlns:a16="http://schemas.microsoft.com/office/drawing/2014/main" id="{B3CAC53E-F951-D54F-89D8-828EBB00C872}"/>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 Box 12">
            <a:extLst>
              <a:ext uri="{FF2B5EF4-FFF2-40B4-BE49-F238E27FC236}">
                <a16:creationId xmlns:a16="http://schemas.microsoft.com/office/drawing/2014/main" id="{0DEB1E41-F24A-B744-90C3-2397BBFD6AE4}"/>
              </a:ext>
            </a:extLst>
          </p:cNvPr>
          <p:cNvSpPr txBox="1"/>
          <p:nvPr/>
        </p:nvSpPr>
        <p:spPr>
          <a:xfrm>
            <a:off x="6783773" y="988510"/>
            <a:ext cx="6719955" cy="929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3200" b="1" cap="all" dirty="0">
                <a:solidFill>
                  <a:srgbClr val="666699"/>
                </a:solidFill>
                <a:effectLst/>
                <a:latin typeface="Arial" panose="020B0604020202020204" pitchFamily="34" charset="0"/>
                <a:ea typeface="Cambria" panose="02040503050406030204" pitchFamily="18" charset="0"/>
              </a:rPr>
              <a:t>[INSERT NUMBER OF DAYS] DAYS TO GO!</a:t>
            </a:r>
            <a:endParaRPr lang="en-US" sz="3200" dirty="0">
              <a:solidFill>
                <a:srgbClr val="000000"/>
              </a:solidFill>
              <a:effectLst/>
              <a:latin typeface="Times-Roman" pitchFamily="2" charset="0"/>
              <a:ea typeface="Cambria" panose="02040503050406030204" pitchFamily="18" charset="0"/>
            </a:endParaRPr>
          </a:p>
          <a:p>
            <a:pPr marL="0" marR="0" algn="ctr">
              <a:spcBef>
                <a:spcPts val="0"/>
              </a:spcBef>
              <a:spcAft>
                <a:spcPts val="0"/>
              </a:spcAft>
            </a:pP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p:txBody>
      </p:sp>
      <p:sp>
        <p:nvSpPr>
          <p:cNvPr id="9" name="Text Box 1">
            <a:extLst>
              <a:ext uri="{FF2B5EF4-FFF2-40B4-BE49-F238E27FC236}">
                <a16:creationId xmlns:a16="http://schemas.microsoft.com/office/drawing/2014/main" id="{24D21995-E5F2-204B-BD36-DA6A3E073643}"/>
              </a:ext>
            </a:extLst>
          </p:cNvPr>
          <p:cNvSpPr txBox="1"/>
          <p:nvPr/>
        </p:nvSpPr>
        <p:spPr>
          <a:xfrm>
            <a:off x="6783773" y="2225662"/>
            <a:ext cx="6915898" cy="32581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Stop by [INSERT LOCATION] on [INSERT DAY/DATE] for an education </a:t>
            </a:r>
            <a:r>
              <a:rPr lang="en-US" sz="2400" dirty="0" err="1">
                <a:solidFill>
                  <a:srgbClr val="000000"/>
                </a:solidFill>
                <a:effectLst/>
                <a:latin typeface="Calibri Light" panose="020F0302020204030204" pitchFamily="34" charset="0"/>
                <a:ea typeface="Cambria" panose="02040503050406030204" pitchFamily="18" charset="0"/>
              </a:rPr>
              <a:t>crEATion</a:t>
            </a:r>
            <a:r>
              <a:rPr lang="en-US" sz="2400" dirty="0">
                <a:solidFill>
                  <a:srgbClr val="000000"/>
                </a:solidFill>
                <a:effectLst/>
                <a:latin typeface="Calibri Light" panose="020F0302020204030204" pitchFamily="34" charset="0"/>
                <a:ea typeface="Cambria" panose="02040503050406030204" pitchFamily="18" charset="0"/>
              </a:rPr>
              <a:t> event in conjunction with the Kitchen Academy. Your favorite chef(s) will be on hand to teach you inventive cooking techniques as well as how to </a:t>
            </a:r>
            <a:r>
              <a:rPr lang="en-US" sz="2400" dirty="0" err="1">
                <a:solidFill>
                  <a:srgbClr val="000000"/>
                </a:solidFill>
                <a:effectLst/>
                <a:latin typeface="Calibri Light" panose="020F0302020204030204" pitchFamily="34" charset="0"/>
                <a:ea typeface="Cambria" panose="02040503050406030204" pitchFamily="18" charset="0"/>
              </a:rPr>
              <a:t>crEATe</a:t>
            </a:r>
            <a:r>
              <a:rPr lang="en-US" sz="2400" dirty="0">
                <a:solidFill>
                  <a:srgbClr val="000000"/>
                </a:solidFill>
                <a:effectLst/>
                <a:latin typeface="Calibri Light" panose="020F0302020204030204" pitchFamily="34" charset="0"/>
                <a:ea typeface="Cambria" panose="02040503050406030204" pitchFamily="18" charset="0"/>
              </a:rPr>
              <a:t> these delicious dishes:</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libri Light" panose="020F0302020204030204" pitchFamily="34" charset="0"/>
                <a:ea typeface="Cambria" panose="02040503050406030204" pitchFamily="18" charset="0"/>
                <a:cs typeface="Times New Roman" panose="02020603050405020304" pitchFamily="18" charset="0"/>
              </a:rPr>
              <a:t>[INSERT SAMPLE MENU ITEMS].</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spTree>
    <p:extLst>
      <p:ext uri="{BB962C8B-B14F-4D97-AF65-F5344CB8AC3E}">
        <p14:creationId xmlns:p14="http://schemas.microsoft.com/office/powerpoint/2010/main" val="1582841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Logo&#10;&#10;Description automatically generated with medium confidence">
            <a:extLst>
              <a:ext uri="{FF2B5EF4-FFF2-40B4-BE49-F238E27FC236}">
                <a16:creationId xmlns:a16="http://schemas.microsoft.com/office/drawing/2014/main" id="{FAA80564-3390-D94B-992E-C41C165992A0}"/>
              </a:ext>
            </a:extLst>
          </p:cNvPr>
          <p:cNvPicPr/>
          <p:nvPr/>
        </p:nvPicPr>
        <p:blipFill>
          <a:blip r:embed="rId3"/>
          <a:stretch>
            <a:fillRect/>
          </a:stretch>
        </p:blipFill>
        <p:spPr>
          <a:xfrm>
            <a:off x="9268654" y="6989745"/>
            <a:ext cx="1692922" cy="883369"/>
          </a:xfrm>
          <a:prstGeom prst="rect">
            <a:avLst/>
          </a:prstGeom>
        </p:spPr>
      </p:pic>
      <p:sp>
        <p:nvSpPr>
          <p:cNvPr id="6" name="Text Box 13">
            <a:extLst>
              <a:ext uri="{FF2B5EF4-FFF2-40B4-BE49-F238E27FC236}">
                <a16:creationId xmlns:a16="http://schemas.microsoft.com/office/drawing/2014/main" id="{08ED2A1A-AE18-A945-B35C-C3E5FF78CDBC}"/>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 Box 12">
            <a:extLst>
              <a:ext uri="{FF2B5EF4-FFF2-40B4-BE49-F238E27FC236}">
                <a16:creationId xmlns:a16="http://schemas.microsoft.com/office/drawing/2014/main" id="{1CD62BB0-2A06-DC41-BEF5-DA61DB8CA59D}"/>
              </a:ext>
            </a:extLst>
          </p:cNvPr>
          <p:cNvSpPr txBox="1"/>
          <p:nvPr/>
        </p:nvSpPr>
        <p:spPr>
          <a:xfrm>
            <a:off x="6783774" y="621116"/>
            <a:ext cx="6736282" cy="168121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4000" b="1" cap="all" dirty="0">
                <a:solidFill>
                  <a:srgbClr val="336699"/>
                </a:solidFill>
                <a:effectLst/>
                <a:latin typeface="Arial" panose="020B0604020202020204" pitchFamily="34" charset="0"/>
                <a:ea typeface="Cambria" panose="02040503050406030204" pitchFamily="18" charset="0"/>
              </a:rPr>
              <a:t>WHAT CAN’T YOU IMAGINE LIFE WITHOUT?</a:t>
            </a:r>
            <a:endParaRPr lang="en-US" sz="4000"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9" name="Text Box 1">
            <a:extLst>
              <a:ext uri="{FF2B5EF4-FFF2-40B4-BE49-F238E27FC236}">
                <a16:creationId xmlns:a16="http://schemas.microsoft.com/office/drawing/2014/main" id="{08CE7C73-B85B-8947-AD1E-A7B63900ED44}"/>
              </a:ext>
            </a:extLst>
          </p:cNvPr>
          <p:cNvSpPr txBox="1"/>
          <p:nvPr/>
        </p:nvSpPr>
        <p:spPr>
          <a:xfrm>
            <a:off x="6783775" y="2302329"/>
            <a:ext cx="6736282" cy="29881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Tell us… we want to know! Be sure to check out the mural at [INSERT LOCATION] and let us know who or what you can’t imagine your life without!</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spTree>
    <p:extLst>
      <p:ext uri="{BB962C8B-B14F-4D97-AF65-F5344CB8AC3E}">
        <p14:creationId xmlns:p14="http://schemas.microsoft.com/office/powerpoint/2010/main" val="371464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Logo&#10;&#10;Description automatically generated with medium confidence">
            <a:extLst>
              <a:ext uri="{FF2B5EF4-FFF2-40B4-BE49-F238E27FC236}">
                <a16:creationId xmlns:a16="http://schemas.microsoft.com/office/drawing/2014/main" id="{DD564384-A3DC-6040-B037-B5B1CFF0E1A3}"/>
              </a:ext>
            </a:extLst>
          </p:cNvPr>
          <p:cNvPicPr/>
          <p:nvPr/>
        </p:nvPicPr>
        <p:blipFill>
          <a:blip r:embed="rId3"/>
          <a:stretch>
            <a:fillRect/>
          </a:stretch>
        </p:blipFill>
        <p:spPr>
          <a:xfrm>
            <a:off x="9268654" y="6989745"/>
            <a:ext cx="1692922" cy="883369"/>
          </a:xfrm>
          <a:prstGeom prst="rect">
            <a:avLst/>
          </a:prstGeom>
        </p:spPr>
      </p:pic>
      <p:sp>
        <p:nvSpPr>
          <p:cNvPr id="6" name="Text Box 13">
            <a:extLst>
              <a:ext uri="{FF2B5EF4-FFF2-40B4-BE49-F238E27FC236}">
                <a16:creationId xmlns:a16="http://schemas.microsoft.com/office/drawing/2014/main" id="{E276A580-2DCC-5E43-BFBC-716F6B52964D}"/>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 Box 12">
            <a:extLst>
              <a:ext uri="{FF2B5EF4-FFF2-40B4-BE49-F238E27FC236}">
                <a16:creationId xmlns:a16="http://schemas.microsoft.com/office/drawing/2014/main" id="{8466DC40-BB4C-DB48-BA8E-F9F27DBAC26B}"/>
              </a:ext>
            </a:extLst>
          </p:cNvPr>
          <p:cNvSpPr txBox="1"/>
          <p:nvPr/>
        </p:nvSpPr>
        <p:spPr>
          <a:xfrm>
            <a:off x="6659434" y="555802"/>
            <a:ext cx="6550379" cy="10294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3200" b="1" cap="all" dirty="0">
                <a:solidFill>
                  <a:srgbClr val="953D95"/>
                </a:solidFill>
                <a:effectLst/>
                <a:latin typeface="Arial" panose="020B0604020202020204" pitchFamily="34" charset="0"/>
                <a:ea typeface="Cambria" panose="02040503050406030204" pitchFamily="18" charset="0"/>
              </a:rPr>
              <a:t>YOU’RE INVITED… JOIN US FOR A FAIRY TALE &amp; FANTASY MASQUERADE</a:t>
            </a:r>
            <a:endParaRPr lang="en-US" sz="3200" dirty="0">
              <a:solidFill>
                <a:srgbClr val="000000"/>
              </a:solidFill>
              <a:effectLst/>
              <a:latin typeface="Times-Roman" pitchFamily="2" charset="0"/>
              <a:ea typeface="Cambria" panose="02040503050406030204" pitchFamily="18" charset="0"/>
            </a:endParaRPr>
          </a:p>
          <a:p>
            <a:pPr marL="0" marR="0" algn="ctr">
              <a:spcBef>
                <a:spcPts val="0"/>
              </a:spcBef>
              <a:spcAft>
                <a:spcPts val="0"/>
              </a:spcAft>
            </a:pP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p:txBody>
      </p:sp>
      <p:sp>
        <p:nvSpPr>
          <p:cNvPr id="9" name="Text Box 1">
            <a:extLst>
              <a:ext uri="{FF2B5EF4-FFF2-40B4-BE49-F238E27FC236}">
                <a16:creationId xmlns:a16="http://schemas.microsoft.com/office/drawing/2014/main" id="{6729094E-75FA-2140-9639-FA08BD698C48}"/>
              </a:ext>
            </a:extLst>
          </p:cNvPr>
          <p:cNvSpPr txBox="1"/>
          <p:nvPr/>
        </p:nvSpPr>
        <p:spPr>
          <a:xfrm>
            <a:off x="6659435" y="2237014"/>
            <a:ext cx="6681008" cy="35433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Hey ____ (insert school mascot name), get excited! Come join us on [INSERT DAY/DATE] at [INSERT LOCATION] for a late autumn masquerade ball. Don your favorite fairy tale and fantasy costume for a night of imaginative mingling and dining. There will be prizes for the best dressed, a variety of fantasy themed foods and so much more! </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 </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[INSERT EVENT HIGHLIGHTS HERE]</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libri Light" panose="020F0302020204030204" pitchFamily="34" charset="0"/>
                <a:ea typeface="Cambria" panose="02040503050406030204" pitchFamily="18" charset="0"/>
                <a:cs typeface="Times New Roman" panose="02020603050405020304" pitchFamily="18" charset="0"/>
              </a:rPr>
              <a:t>[INSERT MENU HIGHLIGHTS HERE]</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spTree>
    <p:extLst>
      <p:ext uri="{BB962C8B-B14F-4D97-AF65-F5344CB8AC3E}">
        <p14:creationId xmlns:p14="http://schemas.microsoft.com/office/powerpoint/2010/main" val="2964966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Logo&#10;&#10;Description automatically generated with medium confidence">
            <a:extLst>
              <a:ext uri="{FF2B5EF4-FFF2-40B4-BE49-F238E27FC236}">
                <a16:creationId xmlns:a16="http://schemas.microsoft.com/office/drawing/2014/main" id="{E5237665-E12C-8549-A0E9-A5212D6775DD}"/>
              </a:ext>
            </a:extLst>
          </p:cNvPr>
          <p:cNvPicPr/>
          <p:nvPr/>
        </p:nvPicPr>
        <p:blipFill>
          <a:blip r:embed="rId3"/>
          <a:stretch>
            <a:fillRect/>
          </a:stretch>
        </p:blipFill>
        <p:spPr>
          <a:xfrm>
            <a:off x="9268654" y="6989745"/>
            <a:ext cx="1692922" cy="883369"/>
          </a:xfrm>
          <a:prstGeom prst="rect">
            <a:avLst/>
          </a:prstGeom>
        </p:spPr>
      </p:pic>
      <p:sp>
        <p:nvSpPr>
          <p:cNvPr id="8" name="Text Box 13">
            <a:extLst>
              <a:ext uri="{FF2B5EF4-FFF2-40B4-BE49-F238E27FC236}">
                <a16:creationId xmlns:a16="http://schemas.microsoft.com/office/drawing/2014/main" id="{B640C7A4-DA9D-D943-81C3-1987E39402DB}"/>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9" name="Text Box 12">
            <a:extLst>
              <a:ext uri="{FF2B5EF4-FFF2-40B4-BE49-F238E27FC236}">
                <a16:creationId xmlns:a16="http://schemas.microsoft.com/office/drawing/2014/main" id="{54429827-12CD-D548-9711-068B99C41880}"/>
              </a:ext>
            </a:extLst>
          </p:cNvPr>
          <p:cNvSpPr txBox="1"/>
          <p:nvPr/>
        </p:nvSpPr>
        <p:spPr>
          <a:xfrm>
            <a:off x="6783773" y="605413"/>
            <a:ext cx="6801597" cy="9315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3200" b="1" cap="all" dirty="0">
                <a:solidFill>
                  <a:srgbClr val="53519C"/>
                </a:solidFill>
                <a:effectLst/>
                <a:latin typeface="Arial" panose="020B0604020202020204" pitchFamily="34" charset="0"/>
                <a:ea typeface="Cambria" panose="02040503050406030204" pitchFamily="18" charset="0"/>
              </a:rPr>
              <a:t>HEY, DID YOU KNOW THAT…</a:t>
            </a:r>
            <a:endParaRPr lang="en-US" sz="3200" dirty="0">
              <a:solidFill>
                <a:srgbClr val="000000"/>
              </a:solidFill>
              <a:effectLst/>
              <a:latin typeface="Times-Roman" pitchFamily="2" charset="0"/>
              <a:ea typeface="Cambria" panose="02040503050406030204" pitchFamily="18" charset="0"/>
            </a:endParaRPr>
          </a:p>
          <a:p>
            <a:pPr marL="0" marR="0" algn="ctr">
              <a:spcBef>
                <a:spcPts val="0"/>
              </a:spcBef>
              <a:spcAft>
                <a:spcPts val="0"/>
              </a:spcAft>
            </a:pP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p:txBody>
      </p:sp>
      <p:sp>
        <p:nvSpPr>
          <p:cNvPr id="10" name="Text Box 1">
            <a:extLst>
              <a:ext uri="{FF2B5EF4-FFF2-40B4-BE49-F238E27FC236}">
                <a16:creationId xmlns:a16="http://schemas.microsoft.com/office/drawing/2014/main" id="{76A09E14-5941-5441-8E78-6731A4B404B7}"/>
              </a:ext>
            </a:extLst>
          </p:cNvPr>
          <p:cNvSpPr txBox="1"/>
          <p:nvPr/>
        </p:nvSpPr>
        <p:spPr>
          <a:xfrm>
            <a:off x="6783773" y="1478230"/>
            <a:ext cx="7079184" cy="474081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…we’re having a food education event? Join us</a:t>
            </a:r>
            <a:br>
              <a:rPr lang="en-US" sz="2400" dirty="0">
                <a:solidFill>
                  <a:srgbClr val="000000"/>
                </a:solidFill>
                <a:effectLst/>
                <a:latin typeface="Calibri Light" panose="020F0302020204030204" pitchFamily="34" charset="0"/>
                <a:ea typeface="Cambria" panose="02040503050406030204" pitchFamily="18" charset="0"/>
              </a:rPr>
            </a:br>
            <a:r>
              <a:rPr lang="en-US" sz="2400" dirty="0">
                <a:solidFill>
                  <a:srgbClr val="000000"/>
                </a:solidFill>
                <a:effectLst/>
                <a:latin typeface="Calibri Light" panose="020F0302020204030204" pitchFamily="34" charset="0"/>
                <a:ea typeface="Cambria" panose="02040503050406030204" pitchFamily="18" charset="0"/>
              </a:rPr>
              <a:t>[INSERT DAY/DATE] at [INSERT LOCATION] to learn some lesser-known food facts you would never imagine. We’re teaming up with our campus dietician as well as local food pantry experts so that we can understand more about nutrition as well as hunger-related issues affecting our communities. </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 </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[INSERT EVENT HIGHLIGHTS HERE]</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libri Light" panose="020F0302020204030204" pitchFamily="34" charset="0"/>
                <a:ea typeface="Cambria" panose="02040503050406030204" pitchFamily="18" charset="0"/>
                <a:cs typeface="Times New Roman" panose="02020603050405020304" pitchFamily="18" charset="0"/>
              </a:rPr>
              <a:t>[INSERT MENU HIGHLIGHTS HERE]</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spTree>
    <p:extLst>
      <p:ext uri="{BB962C8B-B14F-4D97-AF65-F5344CB8AC3E}">
        <p14:creationId xmlns:p14="http://schemas.microsoft.com/office/powerpoint/2010/main" val="2243484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Logo&#10;&#10;Description automatically generated with medium confidence">
            <a:extLst>
              <a:ext uri="{FF2B5EF4-FFF2-40B4-BE49-F238E27FC236}">
                <a16:creationId xmlns:a16="http://schemas.microsoft.com/office/drawing/2014/main" id="{ECB4C6C7-C027-EA42-AC4C-D2429B2EB4BD}"/>
              </a:ext>
            </a:extLst>
          </p:cNvPr>
          <p:cNvPicPr/>
          <p:nvPr/>
        </p:nvPicPr>
        <p:blipFill>
          <a:blip r:embed="rId3"/>
          <a:stretch>
            <a:fillRect/>
          </a:stretch>
        </p:blipFill>
        <p:spPr>
          <a:xfrm>
            <a:off x="9268654" y="6989745"/>
            <a:ext cx="1692922" cy="883369"/>
          </a:xfrm>
          <a:prstGeom prst="rect">
            <a:avLst/>
          </a:prstGeom>
        </p:spPr>
      </p:pic>
      <p:sp>
        <p:nvSpPr>
          <p:cNvPr id="6" name="Text Box 13">
            <a:extLst>
              <a:ext uri="{FF2B5EF4-FFF2-40B4-BE49-F238E27FC236}">
                <a16:creationId xmlns:a16="http://schemas.microsoft.com/office/drawing/2014/main" id="{8B611B8D-439A-8549-8DCB-4B67D75720EF}"/>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 Box 12">
            <a:extLst>
              <a:ext uri="{FF2B5EF4-FFF2-40B4-BE49-F238E27FC236}">
                <a16:creationId xmlns:a16="http://schemas.microsoft.com/office/drawing/2014/main" id="{F5C930F3-8E83-254A-B0CA-FE873B21564C}"/>
              </a:ext>
            </a:extLst>
          </p:cNvPr>
          <p:cNvSpPr txBox="1"/>
          <p:nvPr/>
        </p:nvSpPr>
        <p:spPr>
          <a:xfrm>
            <a:off x="6546626" y="708466"/>
            <a:ext cx="6875460" cy="162651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3200" b="1" cap="all" dirty="0">
                <a:solidFill>
                  <a:srgbClr val="EE426C"/>
                </a:solidFill>
                <a:effectLst/>
                <a:latin typeface="Arial" panose="020B0604020202020204" pitchFamily="34" charset="0"/>
                <a:ea typeface="Cambria" panose="02040503050406030204" pitchFamily="18" charset="0"/>
              </a:rPr>
              <a:t>YOU’RE INVITED... JOIN US FOR </a:t>
            </a:r>
            <a:br>
              <a:rPr lang="en-US" sz="3200" b="1" cap="all" dirty="0">
                <a:solidFill>
                  <a:srgbClr val="EE426C"/>
                </a:solidFill>
                <a:effectLst/>
                <a:latin typeface="Arial" panose="020B0604020202020204" pitchFamily="34" charset="0"/>
                <a:ea typeface="Cambria" panose="02040503050406030204" pitchFamily="18" charset="0"/>
              </a:rPr>
            </a:br>
            <a:r>
              <a:rPr lang="en-US" sz="3200" b="1" cap="all" dirty="0">
                <a:solidFill>
                  <a:srgbClr val="EE426C"/>
                </a:solidFill>
                <a:effectLst/>
                <a:latin typeface="Arial" panose="020B0604020202020204" pitchFamily="34" charset="0"/>
                <a:ea typeface="Cambria" panose="02040503050406030204" pitchFamily="18" charset="0"/>
              </a:rPr>
              <a:t>AN IMAGINATIVE HEALTH &amp; WELLNESS POLL!</a:t>
            </a:r>
            <a:endParaRPr lang="en-US" sz="3200" dirty="0">
              <a:solidFill>
                <a:srgbClr val="000000"/>
              </a:solidFill>
              <a:effectLst/>
              <a:latin typeface="Times-Roman" pitchFamily="2" charset="0"/>
              <a:ea typeface="Cambria" panose="02040503050406030204" pitchFamily="18" charset="0"/>
            </a:endParaRPr>
          </a:p>
          <a:p>
            <a:pPr marL="0" marR="0" algn="ctr">
              <a:spcBef>
                <a:spcPts val="0"/>
              </a:spcBef>
              <a:spcAft>
                <a:spcPts val="0"/>
              </a:spcAft>
            </a:pP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p:txBody>
      </p:sp>
      <p:sp>
        <p:nvSpPr>
          <p:cNvPr id="9" name="Text Box 1">
            <a:extLst>
              <a:ext uri="{FF2B5EF4-FFF2-40B4-BE49-F238E27FC236}">
                <a16:creationId xmlns:a16="http://schemas.microsoft.com/office/drawing/2014/main" id="{554D19C2-E5E5-FE4B-BBC7-8E2B0513421D}"/>
              </a:ext>
            </a:extLst>
          </p:cNvPr>
          <p:cNvSpPr txBox="1"/>
          <p:nvPr/>
        </p:nvSpPr>
        <p:spPr>
          <a:xfrm>
            <a:off x="6546626" y="2334985"/>
            <a:ext cx="6875460" cy="351064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Come join us on [INSERT DAY/DATE] at [INSERT physical and DIGITAL LOCATION] to participate in our health and wellness surveys. Follow your resident dining team on Instagram to find out the results! </a:t>
            </a:r>
            <a:br>
              <a:rPr lang="en-US" sz="2400" dirty="0">
                <a:solidFill>
                  <a:srgbClr val="000000"/>
                </a:solidFill>
                <a:effectLst/>
                <a:latin typeface="Calibri Light" panose="020F0302020204030204" pitchFamily="34" charset="0"/>
                <a:ea typeface="Cambria" panose="02040503050406030204" pitchFamily="18" charset="0"/>
              </a:rPr>
            </a:b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[INSERT EVENT HIGHLIGHTS HERE]</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libri Light" panose="020F0302020204030204" pitchFamily="34" charset="0"/>
                <a:ea typeface="Cambria" panose="02040503050406030204" pitchFamily="18" charset="0"/>
                <a:cs typeface="Times New Roman" panose="02020603050405020304" pitchFamily="18" charset="0"/>
              </a:rPr>
              <a:t>[INSERT MENU HIGHLIGHTS HERE]</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spTree>
    <p:extLst>
      <p:ext uri="{BB962C8B-B14F-4D97-AF65-F5344CB8AC3E}">
        <p14:creationId xmlns:p14="http://schemas.microsoft.com/office/powerpoint/2010/main" val="218559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Box 12">
            <a:extLst>
              <a:ext uri="{FF2B5EF4-FFF2-40B4-BE49-F238E27FC236}">
                <a16:creationId xmlns:a16="http://schemas.microsoft.com/office/drawing/2014/main" id="{E42E15E2-9B29-B84C-8BBB-8FB08AFEDADA}"/>
              </a:ext>
            </a:extLst>
          </p:cNvPr>
          <p:cNvSpPr txBox="1"/>
          <p:nvPr/>
        </p:nvSpPr>
        <p:spPr>
          <a:xfrm>
            <a:off x="6500466" y="798170"/>
            <a:ext cx="5980643" cy="13735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000" dirty="0">
                <a:effectLst/>
                <a:latin typeface="Calibri Light" panose="020F0302020204030204" pitchFamily="34" charset="0"/>
                <a:ea typeface="Cambria" panose="02040503050406030204" pitchFamily="18" charset="0"/>
                <a:cs typeface="Times New Roman" panose="02020603050405020304" pitchFamily="18" charset="0"/>
              </a:rPr>
              <a:t> </a:t>
            </a:r>
            <a:r>
              <a:rPr lang="en-US" sz="3200" b="1" cap="all" dirty="0">
                <a:solidFill>
                  <a:srgbClr val="F89838"/>
                </a:solidFill>
                <a:effectLst/>
                <a:latin typeface="Arial" panose="020B0604020202020204" pitchFamily="34" charset="0"/>
                <a:ea typeface="Cambria" panose="02040503050406030204" pitchFamily="18" charset="0"/>
              </a:rPr>
              <a:t>YOU’RE INVITED... JOIN US FOR A Mindful Mile!</a:t>
            </a:r>
            <a:endParaRPr lang="en-US" sz="2400" dirty="0">
              <a:solidFill>
                <a:srgbClr val="000000"/>
              </a:solidFill>
              <a:effectLst/>
              <a:latin typeface="Times-Roman" pitchFamily="2" charset="0"/>
              <a:ea typeface="Cambria" panose="02040503050406030204" pitchFamily="18" charset="0"/>
            </a:endParaRPr>
          </a:p>
          <a:p>
            <a:pPr marL="0" marR="0" algn="ctr">
              <a:spcBef>
                <a:spcPts val="0"/>
              </a:spcBef>
              <a:spcAft>
                <a:spcPts val="0"/>
              </a:spcAft>
            </a:pPr>
            <a:r>
              <a:rPr lang="en-US" dirty="0">
                <a:effectLst/>
                <a:latin typeface="Cambria" panose="02040503050406030204" pitchFamily="18" charset="0"/>
                <a:ea typeface="Cambria" panose="02040503050406030204" pitchFamily="18" charset="0"/>
                <a:cs typeface="Times New Roman" panose="02020603050405020304" pitchFamily="18" charset="0"/>
              </a:rPr>
              <a:t> </a:t>
            </a:r>
          </a:p>
        </p:txBody>
      </p:sp>
      <p:sp>
        <p:nvSpPr>
          <p:cNvPr id="6" name="Text Box 1">
            <a:extLst>
              <a:ext uri="{FF2B5EF4-FFF2-40B4-BE49-F238E27FC236}">
                <a16:creationId xmlns:a16="http://schemas.microsoft.com/office/drawing/2014/main" id="{3DC46748-C1E7-5245-8D3D-6CFF17130384}"/>
              </a:ext>
            </a:extLst>
          </p:cNvPr>
          <p:cNvSpPr txBox="1"/>
          <p:nvPr/>
        </p:nvSpPr>
        <p:spPr>
          <a:xfrm>
            <a:off x="6500467" y="1992086"/>
            <a:ext cx="7003262" cy="290234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Hey ____ (insert school mascot name), get excited! Come join us on [INSERT DAY/DATE] at [INSERT LOCATION] for our Mindful Mile, Halloween Edition! Don your craziest and most imaginative costume and strap on your sneakers. Your entry fee will be an extra meal swipe to benefit Swipe Out Hunger.</a:t>
            </a:r>
            <a:br>
              <a:rPr lang="en-US" sz="2400" dirty="0">
                <a:solidFill>
                  <a:srgbClr val="000000"/>
                </a:solidFill>
                <a:effectLst/>
                <a:latin typeface="Calibri Light" panose="020F0302020204030204" pitchFamily="34" charset="0"/>
                <a:ea typeface="Cambria" panose="02040503050406030204" pitchFamily="18" charset="0"/>
              </a:rPr>
            </a:b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solidFill>
                  <a:srgbClr val="000000"/>
                </a:solidFill>
                <a:effectLst/>
                <a:latin typeface="Calibri Light" panose="020F0302020204030204" pitchFamily="34" charset="0"/>
                <a:ea typeface="Cambria" panose="02040503050406030204" pitchFamily="18" charset="0"/>
              </a:rPr>
              <a:t>[INSERT EVENT HIGHLIGHTS HERE]</a:t>
            </a:r>
            <a:endParaRPr lang="en-US" sz="2400" dirty="0">
              <a:solidFill>
                <a:srgbClr val="000000"/>
              </a:solidFill>
              <a:effectLst/>
              <a:latin typeface="Times-Roman" pitchFamily="2" charset="0"/>
              <a:ea typeface="Cambria" panose="02040503050406030204" pitchFamily="18" charset="0"/>
            </a:endParaRPr>
          </a:p>
          <a:p>
            <a:pPr marL="0" marR="0">
              <a:spcBef>
                <a:spcPts val="0"/>
              </a:spcBef>
              <a:spcAft>
                <a:spcPts val="0"/>
              </a:spcAft>
            </a:pPr>
            <a:r>
              <a:rPr lang="en-US" sz="2400" dirty="0">
                <a:effectLst/>
                <a:latin typeface="Calibri Light" panose="020F0302020204030204" pitchFamily="34" charset="0"/>
                <a:ea typeface="Cambria" panose="02040503050406030204" pitchFamily="18" charset="0"/>
                <a:cs typeface="Times New Roman" panose="02020603050405020304" pitchFamily="18" charset="0"/>
              </a:rPr>
              <a:t>[INSERT MENU HIGHLIGHTS HERE]</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a:p>
            <a:pPr marL="0" marR="0">
              <a:spcBef>
                <a:spcPts val="0"/>
              </a:spcBef>
              <a:spcAft>
                <a:spcPts val="0"/>
              </a:spcAft>
            </a:pPr>
            <a:r>
              <a:rPr lang="en-US" sz="2400" dirty="0">
                <a:effectLst/>
                <a:latin typeface="Cambria" panose="02040503050406030204" pitchFamily="18" charset="0"/>
                <a:ea typeface="Cambria" panose="02040503050406030204" pitchFamily="18" charset="0"/>
                <a:cs typeface="Times New Roman" panose="02020603050405020304" pitchFamily="18" charset="0"/>
              </a:rPr>
              <a:t> </a:t>
            </a:r>
          </a:p>
        </p:txBody>
      </p:sp>
      <p:pic>
        <p:nvPicPr>
          <p:cNvPr id="8" name="Picture 7" descr="Logo&#10;&#10;Description automatically generated with medium confidence">
            <a:extLst>
              <a:ext uri="{FF2B5EF4-FFF2-40B4-BE49-F238E27FC236}">
                <a16:creationId xmlns:a16="http://schemas.microsoft.com/office/drawing/2014/main" id="{B12E98B4-D379-8A46-90A9-5B7ACB6B78FF}"/>
              </a:ext>
            </a:extLst>
          </p:cNvPr>
          <p:cNvPicPr/>
          <p:nvPr/>
        </p:nvPicPr>
        <p:blipFill>
          <a:blip r:embed="rId3"/>
          <a:stretch>
            <a:fillRect/>
          </a:stretch>
        </p:blipFill>
        <p:spPr>
          <a:xfrm>
            <a:off x="9268654" y="6989745"/>
            <a:ext cx="1692922" cy="883369"/>
          </a:xfrm>
          <a:prstGeom prst="rect">
            <a:avLst/>
          </a:prstGeom>
        </p:spPr>
      </p:pic>
      <p:sp>
        <p:nvSpPr>
          <p:cNvPr id="9" name="Text Box 13">
            <a:extLst>
              <a:ext uri="{FF2B5EF4-FFF2-40B4-BE49-F238E27FC236}">
                <a16:creationId xmlns:a16="http://schemas.microsoft.com/office/drawing/2014/main" id="{DD7D0D71-C372-6341-BCCC-5715C11D4711}"/>
              </a:ext>
            </a:extLst>
          </p:cNvPr>
          <p:cNvSpPr txBox="1">
            <a:spLocks/>
          </p:cNvSpPr>
          <p:nvPr/>
        </p:nvSpPr>
        <p:spPr bwMode="auto">
          <a:xfrm>
            <a:off x="6783774" y="7366113"/>
            <a:ext cx="1845431" cy="307685"/>
          </a:xfrm>
          <a:prstGeom prst="rect">
            <a:avLst/>
          </a:prstGeom>
          <a:noFill/>
          <a:ln>
            <a:noFill/>
          </a:ln>
          <a:extLst>
            <a:ext uri="{909E8E84-426E-40dd-AFC4-6F175D3DCCD1}"/>
            <a:ext uri="{91240B29-F687-4f45-9708-019B960494DF}"/>
          </a:extLst>
        </p:spPr>
        <p:txBody>
          <a:bodyPr rot="0" vert="horz" wrap="square" lIns="0" tIns="0" rIns="0" bIns="0" anchor="t" anchorCtr="0" upright="1">
            <a:noAutofit/>
          </a:bodyPr>
          <a:lstStyle/>
          <a:p>
            <a:pPr marL="0" marR="0">
              <a:spcBef>
                <a:spcPts val="0"/>
              </a:spcBef>
              <a:spcAft>
                <a:spcPts val="0"/>
              </a:spcAft>
            </a:pPr>
            <a:r>
              <a:rPr lang="en-US" sz="1000" b="1"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Contact the Dining Services Department for more details.</a:t>
            </a:r>
            <a:endParaRPr lang="en-US" dirty="0">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7746973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TotalTime>
  <Words>566</Words>
  <Application>Microsoft Macintosh PowerPoint</Application>
  <PresentationFormat>Custom</PresentationFormat>
  <Paragraphs>49</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Cambria</vt:lpstr>
      <vt:lpstr>Times-Roman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Patricia Pugh</dc:creator>
  <cp:lastModifiedBy>Patricia Pugh</cp:lastModifiedBy>
  <cp:revision>3</cp:revision>
  <dcterms:created xsi:type="dcterms:W3CDTF">2022-06-02T18:40:11Z</dcterms:created>
  <dcterms:modified xsi:type="dcterms:W3CDTF">2022-06-03T15:46:21Z</dcterms:modified>
</cp:coreProperties>
</file>